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3_27FB6BC6.xml" ContentType="application/vnd.ms-powerpoint.comments+xml"/>
  <Override PartName="/ppt/comments/modernComment_10A_BF56D2CC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260" r:id="rId6"/>
    <p:sldId id="261" r:id="rId7"/>
    <p:sldId id="259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E18C0F-FFAA-3F1E-273A-7B6790D6F503}" name="Vanessa Hoang" initials="VH" userId="S::vhoang@fuelmedical.com::151e9546-7982-4fa4-8461-9b49a32cd87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640"/>
    <a:srgbClr val="003155"/>
    <a:srgbClr val="A0C338"/>
    <a:srgbClr val="516FAF"/>
    <a:srgbClr val="07B0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55"/>
    <p:restoredTop sz="95646"/>
  </p:normalViewPr>
  <p:slideViewPr>
    <p:cSldViewPr snapToGrid="0">
      <p:cViewPr varScale="1">
        <p:scale>
          <a:sx n="107" d="100"/>
          <a:sy n="107" d="100"/>
        </p:scale>
        <p:origin x="3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omments/modernComment_103_27FB6BC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2ECEDCF-B2F3-4117-8203-F0438ED85452}" authorId="{9FE18C0F-FFAA-3F1E-273A-7B6790D6F503}" created="2025-03-03T22:39:37.36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670788550" sldId="259"/>
      <ac:spMk id="39" creationId="{E84AA640-4C70-57C5-9C12-CFDB2564EFC2}"/>
    </ac:deMkLst>
    <p188:txBody>
      <a:bodyPr/>
      <a:lstStyle/>
      <a:p>
        <a:r>
          <a:rPr lang="en-US"/>
          <a:t>Just wanted to make sure the stuff in red is meant to be in red</a:t>
        </a:r>
      </a:p>
    </p188:txBody>
  </p188:cm>
</p188:cmLst>
</file>

<file path=ppt/comments/modernComment_10A_BF56D2C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A0BDA8B-5327-410E-A76C-DA7399E23469}" authorId="{9FE18C0F-FFAA-3F1E-273A-7B6790D6F503}" created="2025-03-03T22:41:27.23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10138316" sldId="266"/>
      <ac:spMk id="9" creationId="{23270F48-6A6D-B68B-BCAE-5CD5898EF406}"/>
      <ac:txMk cp="26" len="4">
        <ac:context len="196" hash="2811914248"/>
      </ac:txMk>
    </ac:txMkLst>
    <p188:pos x="3610955" y="663600"/>
    <p188:txBody>
      <a:bodyPr/>
      <a:lstStyle/>
      <a:p>
        <a:r>
          <a:rPr lang="en-US"/>
          <a:t>Right now this leads me to all the collaterals campaigns - please make sure this leads to only this campaigns collaterals thanks!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BDF37-C1D7-584F-BE70-FEA422A968F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54454-D84D-694C-8296-A6E913E78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7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54454-D84D-694C-8296-A6E913E789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6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60E5E-57C4-162B-928A-EAD318C42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134F20-5C49-E451-4214-46C78F915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ABE69-9199-654D-39C1-A0DE8022A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5AB9-28DA-A740-9B26-1A362D324B3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0196C-7AA4-E3EA-D38B-0F331CD3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0BB6A-8109-8AA0-D18E-9715D925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C449-846C-8A4F-95F6-F72F57FF8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7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EE340-2FD1-3343-4863-B292BEE1E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7AB093-1B4E-7056-88A8-FAE3E76E0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500BF-A593-B0B4-2223-5B9DCDCC0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5AB9-28DA-A740-9B26-1A362D324B3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28F5D-9C46-A471-4787-71A0A5D77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C4CE1-D951-1A09-E118-F64E7B91B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C449-846C-8A4F-95F6-F72F57FF8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88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D93428-047B-9E96-BFF0-98B054FE23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5DD4CD-7EFE-D138-11F6-D64A72469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80039-2F36-AE64-DE9E-EBDCDD232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5AB9-28DA-A740-9B26-1A362D324B3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FA964-B302-BCB7-7E49-745ECC856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81B80-A3E0-608C-DB0D-223690CFE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C449-846C-8A4F-95F6-F72F57FF8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1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9ECAC-F60A-9552-7865-5B768A5D3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744F5-3192-06F8-A716-8B7EB371B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755A2-E8EC-2A4D-5371-6C77FEE66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5AB9-28DA-A740-9B26-1A362D324B3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2D7F5-2903-1D97-166A-5D268958C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3C9A6-B183-70D4-B2F1-0D648F6FA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C449-846C-8A4F-95F6-F72F57FF8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94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36BE4-C22A-B528-0BAC-D83E649F0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618E2-0E9E-52EC-758F-5971F37D7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03197-19D9-2C65-A859-357544AB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5AB9-28DA-A740-9B26-1A362D324B3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C22A0-893A-9102-86B3-C0DC30B8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C3902-8677-CE4C-3538-91FCF912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C449-846C-8A4F-95F6-F72F57FF8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6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2FE5C-C341-5877-5D5C-4182930C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265F7-6346-46EB-19A4-4DF11F270E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50A090-3495-9CE4-4A40-CE444543C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A73B7-CFAF-4F07-1F69-7C1F93106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5AB9-28DA-A740-9B26-1A362D324B3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300B7-274E-524A-CE8E-EAB556AA2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66965-0CE4-0E4C-3845-855A10869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C449-846C-8A4F-95F6-F72F57FF8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3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F3AB3-6340-7FE8-CD35-0ABFB31E2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3CB28-ECD0-B54A-AE65-2177DE339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68D0E1-E47C-2F45-8123-6C7696B92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E824EA-1F91-F04E-1A3E-02E5D762FC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811A7E-E5BA-49A4-BEAA-B10AB9F7BA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CA6D0C-CEEF-56CA-75A3-FD132C1F8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5AB9-28DA-A740-9B26-1A362D324B3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641774-C227-D801-8638-23670E4B6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931AEA-7EDB-D667-1AFB-AB874ACEE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C449-846C-8A4F-95F6-F72F57FF8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4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E4F3A-8E4E-40E0-D63E-7B7F49871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538C5B-D195-86D1-FF2E-106057347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5AB9-28DA-A740-9B26-1A362D324B3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AC7669-B840-7AA8-825E-0BB3C373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D4E6F9-8712-0C78-5272-A0C53958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C449-846C-8A4F-95F6-F72F57FF8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6D92A6-AFA7-4B59-1F81-0AFC64E1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5AB9-28DA-A740-9B26-1A362D324B3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5514CA-03D3-FAB7-42F4-5E394FD54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F44E7-E64E-96D8-9041-99B786770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C449-846C-8A4F-95F6-F72F57FF8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12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2B5C4-01E6-61C3-17B1-8F6854C10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ECEC1-7B3A-C5C4-337C-4D88ADC54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72288E-CCC0-2C33-9C04-345B06802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28F7A7-FF2A-E1F1-1F3C-D32DDADE8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5AB9-28DA-A740-9B26-1A362D324B3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5245C9-CD88-F43B-DB8F-EA525511E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B032F-D7C7-CEB2-86E4-524B10E41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C449-846C-8A4F-95F6-F72F57FF8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3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82F28-37FA-9823-714B-13A8C8518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7B66F2-74E0-EE9B-E571-721BD9712F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5636A-BB55-0BC5-7642-1698789A6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9AEE11-361B-B667-46A3-554E5DFC2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5AB9-28DA-A740-9B26-1A362D324B3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FD78A-572C-CB94-1677-D04B64864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43E0A-BE00-5D3D-94EE-23A207E87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C449-846C-8A4F-95F6-F72F57FF8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1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7E381-406A-A9B5-6235-E67C5800A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A865-146A-CDE2-ED98-B05D2624C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A007D-173D-0A15-F39A-CC21F6F50D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85AB9-28DA-A740-9B26-1A362D324B3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D8FD4-4BA8-92FC-0A3C-02D7DB78EC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DFB9A-EE27-1E68-BEDE-2DB2831169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7C449-846C-8A4F-95F6-F72F57FF8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5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ifuelmedical.com/work-orders/view/126871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fuelmedical.com/work-orders/view/126550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3_27FB6BC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uelmedical.sharepoint.com/:f:/r/sites/Documents/Shared%20Documents/Account%20Managers/Collateral%20Group/Collateral%20Campaigns?csf=1&amp;web=1&amp;e=RaSoAd" TargetMode="External"/><Relationship Id="rId2" Type="http://schemas.microsoft.com/office/2018/10/relationships/comments" Target="../comments/modernComment_10A_BF56D2CC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"/>
                <a:lumOff val="95000"/>
              </a:schemeClr>
            </a:gs>
            <a:gs pos="100000">
              <a:schemeClr val="bg1"/>
            </a:gs>
            <a:gs pos="0">
              <a:srgbClr val="00315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EC028-6ACD-E453-F062-6B54AADA7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544763"/>
            <a:ext cx="12122870" cy="99568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232640"/>
                </a:solidFill>
                <a:latin typeface="+mj-lt"/>
              </a:rPr>
              <a:t>DON’T PUT YOUR LIFE’S GREATEST HITS ON MUTE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D80244-97EB-144A-AC66-C1CACA161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0369" y="3586572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800" i="1" dirty="0">
                <a:solidFill>
                  <a:schemeClr val="bg1"/>
                </a:solidFill>
                <a:latin typeface="Calibri Light"/>
                <a:cs typeface="Calibri Light"/>
              </a:rPr>
              <a:t>Spring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596969FB-16AB-503E-3A6A-0EA1CADBA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760" y="619461"/>
            <a:ext cx="3048000" cy="79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32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C2E46F-CB73-2BB6-EADA-65B89B907F30}"/>
              </a:ext>
            </a:extLst>
          </p:cNvPr>
          <p:cNvSpPr/>
          <p:nvPr/>
        </p:nvSpPr>
        <p:spPr>
          <a:xfrm>
            <a:off x="0" y="0"/>
            <a:ext cx="928688" cy="68580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100000">
                <a:schemeClr val="bg1"/>
              </a:gs>
              <a:gs pos="0">
                <a:srgbClr val="003155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5235E-1CA9-89EA-DF4A-77410C61C86D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CAMPAIGN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195EDB-E37A-C148-D57D-390A6BA5E798}"/>
              </a:ext>
            </a:extLst>
          </p:cNvPr>
          <p:cNvSpPr txBox="1">
            <a:spLocks/>
          </p:cNvSpPr>
          <p:nvPr/>
        </p:nvSpPr>
        <p:spPr>
          <a:xfrm>
            <a:off x="1676400" y="1274763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CAMPAIGN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FB9D30-5FEA-DC24-1803-EB4CE129F4DB}"/>
              </a:ext>
            </a:extLst>
          </p:cNvPr>
          <p:cNvSpPr txBox="1"/>
          <p:nvPr/>
        </p:nvSpPr>
        <p:spPr>
          <a:xfrm>
            <a:off x="1371600" y="414477"/>
            <a:ext cx="9633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232640"/>
                </a:solidFill>
                <a:latin typeface="+mj-lt"/>
              </a:rPr>
              <a:t>DON’T PUT LIFE’S GREATEST HITS ON MUTE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B02C8B-299D-F4B7-5704-C7C1A884561D}"/>
              </a:ext>
            </a:extLst>
          </p:cNvPr>
          <p:cNvSpPr txBox="1"/>
          <p:nvPr/>
        </p:nvSpPr>
        <p:spPr>
          <a:xfrm>
            <a:off x="1371600" y="1440635"/>
            <a:ext cx="10048875" cy="1988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Campaign Summary:</a:t>
            </a:r>
            <a:endParaRPr lang="en-US" sz="2000" b="1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Music-themed campaign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Campaign’s focus is hearing, not device-centric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Marketing Channels: Internal, Digital, External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Existing ENT patients and prospecting audience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281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C2E46F-CB73-2BB6-EADA-65B89B907F30}"/>
              </a:ext>
            </a:extLst>
          </p:cNvPr>
          <p:cNvSpPr/>
          <p:nvPr/>
        </p:nvSpPr>
        <p:spPr>
          <a:xfrm>
            <a:off x="0" y="0"/>
            <a:ext cx="928688" cy="68580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100000">
                <a:schemeClr val="bg1"/>
              </a:gs>
              <a:gs pos="0">
                <a:srgbClr val="003155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195EDB-E37A-C148-D57D-390A6BA5E798}"/>
              </a:ext>
            </a:extLst>
          </p:cNvPr>
          <p:cNvSpPr txBox="1">
            <a:spLocks/>
          </p:cNvSpPr>
          <p:nvPr/>
        </p:nvSpPr>
        <p:spPr>
          <a:xfrm>
            <a:off x="1676400" y="1274763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CAMPAIGN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FB9D30-5FEA-DC24-1803-EB4CE129F4DB}"/>
              </a:ext>
            </a:extLst>
          </p:cNvPr>
          <p:cNvSpPr txBox="1"/>
          <p:nvPr/>
        </p:nvSpPr>
        <p:spPr>
          <a:xfrm>
            <a:off x="1481282" y="476124"/>
            <a:ext cx="86201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solidFill>
                  <a:srgbClr val="232640"/>
                </a:solidFill>
                <a:latin typeface="+mj-lt"/>
              </a:rPr>
              <a:t>CAMPAIGN SHOWCASE</a:t>
            </a:r>
            <a:endParaRPr lang="en-US" sz="4000" dirty="0">
              <a:solidFill>
                <a:srgbClr val="232640"/>
              </a:solidFill>
              <a:latin typeface="+mj-lt"/>
              <a:cs typeface="Calibri Light"/>
            </a:endParaRPr>
          </a:p>
        </p:txBody>
      </p:sp>
      <p:pic>
        <p:nvPicPr>
          <p:cNvPr id="9" name="Picture 8" descr="A person with his hands up&#10;&#10;AI-generated content may be incorrect.">
            <a:extLst>
              <a:ext uri="{FF2B5EF4-FFF2-40B4-BE49-F238E27FC236}">
                <a16:creationId xmlns:a16="http://schemas.microsoft.com/office/drawing/2014/main" id="{78744756-D490-E33F-6DAB-B74C9CA89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793" y="1274763"/>
            <a:ext cx="3619500" cy="5410200"/>
          </a:xfrm>
          <a:prstGeom prst="rect">
            <a:avLst/>
          </a:prstGeom>
        </p:spPr>
      </p:pic>
      <p:pic>
        <p:nvPicPr>
          <p:cNvPr id="15" name="Picture 14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D5D31E5C-A247-06BE-DAD1-DA0274F70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451" y="1766955"/>
            <a:ext cx="2677885" cy="3707841"/>
          </a:xfrm>
          <a:prstGeom prst="rect">
            <a:avLst/>
          </a:prstGeom>
        </p:spPr>
      </p:pic>
      <p:pic>
        <p:nvPicPr>
          <p:cNvPr id="17" name="Picture 16" descr="A poster of a person with her hands up&#10;&#10;AI-generated content may be incorrect.">
            <a:extLst>
              <a:ext uri="{FF2B5EF4-FFF2-40B4-BE49-F238E27FC236}">
                <a16:creationId xmlns:a16="http://schemas.microsoft.com/office/drawing/2014/main" id="{D3D517C2-E645-5351-F6E3-0BDD145DF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1056" y="89996"/>
            <a:ext cx="3695700" cy="5422900"/>
          </a:xfrm>
          <a:prstGeom prst="rect">
            <a:avLst/>
          </a:prstGeom>
        </p:spPr>
      </p:pic>
      <p:pic>
        <p:nvPicPr>
          <p:cNvPr id="19" name="Picture 18" descr="A yellow and white rectangular object with text&#10;&#10;AI-generated content may be incorrect.">
            <a:extLst>
              <a:ext uri="{FF2B5EF4-FFF2-40B4-BE49-F238E27FC236}">
                <a16:creationId xmlns:a16="http://schemas.microsoft.com/office/drawing/2014/main" id="{2DD287B1-58D7-8E86-A30B-C6063505B2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1056" y="5474796"/>
            <a:ext cx="3708400" cy="14097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022F2D3-2A39-A86B-D858-7AB2F8C2EA95}"/>
              </a:ext>
            </a:extLst>
          </p:cNvPr>
          <p:cNvSpPr txBox="1"/>
          <p:nvPr/>
        </p:nvSpPr>
        <p:spPr>
          <a:xfrm>
            <a:off x="1116126" y="5583237"/>
            <a:ext cx="27985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Depending on budget spend, video ads may not be available for all social campaigns.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CD1811-7CC9-D9AE-F709-152ECEFB7A0A}"/>
              </a:ext>
            </a:extLst>
          </p:cNvPr>
          <p:cNvSpPr txBox="1"/>
          <p:nvPr/>
        </p:nvSpPr>
        <p:spPr>
          <a:xfrm>
            <a:off x="1116126" y="6057741"/>
            <a:ext cx="2626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Preview link: http://</a:t>
            </a:r>
            <a:r>
              <a:rPr lang="en-US" sz="1100" dirty="0" err="1">
                <a:solidFill>
                  <a:schemeClr val="accent1"/>
                </a:solidFill>
              </a:rPr>
              <a:t>fb.me</a:t>
            </a:r>
            <a:r>
              <a:rPr lang="en-US" sz="1100" dirty="0">
                <a:solidFill>
                  <a:schemeClr val="accent1"/>
                </a:solidFill>
              </a:rPr>
              <a:t>/28FJ52pkxyZFFsD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FEE78B-53FE-78D4-3D76-77B8C54D3A38}"/>
              </a:ext>
            </a:extLst>
          </p:cNvPr>
          <p:cNvSpPr txBox="1"/>
          <p:nvPr/>
        </p:nvSpPr>
        <p:spPr>
          <a:xfrm>
            <a:off x="6413093" y="836862"/>
            <a:ext cx="67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19C7F9-3424-9610-1C71-513CF2852C9C}"/>
              </a:ext>
            </a:extLst>
          </p:cNvPr>
          <p:cNvSpPr txBox="1"/>
          <p:nvPr/>
        </p:nvSpPr>
        <p:spPr>
          <a:xfrm>
            <a:off x="7180523" y="297064"/>
            <a:ext cx="908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6"/>
              </a:rPr>
              <a:t>FM126550</a:t>
            </a:r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AEDD67-0D3B-1E00-2BFF-47801B3347E5}"/>
              </a:ext>
            </a:extLst>
          </p:cNvPr>
          <p:cNvSpPr txBox="1"/>
          <p:nvPr/>
        </p:nvSpPr>
        <p:spPr>
          <a:xfrm>
            <a:off x="3389992" y="1274763"/>
            <a:ext cx="928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7"/>
              </a:rPr>
              <a:t>FM126871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46334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0BA0CB-7605-28B2-504D-8CDF5E31F171}"/>
              </a:ext>
            </a:extLst>
          </p:cNvPr>
          <p:cNvSpPr/>
          <p:nvPr/>
        </p:nvSpPr>
        <p:spPr>
          <a:xfrm>
            <a:off x="8895745" y="1431009"/>
            <a:ext cx="2445543" cy="5360697"/>
          </a:xfrm>
          <a:prstGeom prst="rect">
            <a:avLst/>
          </a:prstGeom>
          <a:solidFill>
            <a:srgbClr val="A0C33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CCDC42-F551-B080-7D1A-A942943BD0CB}"/>
              </a:ext>
            </a:extLst>
          </p:cNvPr>
          <p:cNvSpPr/>
          <p:nvPr/>
        </p:nvSpPr>
        <p:spPr>
          <a:xfrm>
            <a:off x="6317456" y="1431010"/>
            <a:ext cx="2445543" cy="5360696"/>
          </a:xfrm>
          <a:prstGeom prst="rect">
            <a:avLst/>
          </a:prstGeom>
          <a:solidFill>
            <a:srgbClr val="516FA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2D8E75-9590-6F27-0EC7-9F0525C90C2F}"/>
              </a:ext>
            </a:extLst>
          </p:cNvPr>
          <p:cNvSpPr/>
          <p:nvPr/>
        </p:nvSpPr>
        <p:spPr>
          <a:xfrm>
            <a:off x="3736219" y="1431008"/>
            <a:ext cx="2445543" cy="5360696"/>
          </a:xfrm>
          <a:prstGeom prst="rect">
            <a:avLst/>
          </a:prstGeom>
          <a:solidFill>
            <a:srgbClr val="07B08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C2E46F-CB73-2BB6-EADA-65B89B907F30}"/>
              </a:ext>
            </a:extLst>
          </p:cNvPr>
          <p:cNvSpPr/>
          <p:nvPr/>
        </p:nvSpPr>
        <p:spPr>
          <a:xfrm>
            <a:off x="0" y="289088"/>
            <a:ext cx="3214689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100000">
                <a:schemeClr val="bg1"/>
              </a:gs>
              <a:gs pos="100000">
                <a:srgbClr val="8D8F9E"/>
              </a:gs>
              <a:gs pos="0">
                <a:srgbClr val="00315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FB9D30-5FEA-DC24-1803-EB4CE129F4DB}"/>
              </a:ext>
            </a:extLst>
          </p:cNvPr>
          <p:cNvSpPr txBox="1"/>
          <p:nvPr/>
        </p:nvSpPr>
        <p:spPr>
          <a:xfrm>
            <a:off x="3650457" y="289088"/>
            <a:ext cx="833437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232640"/>
                </a:solidFill>
                <a:latin typeface="+mj-lt"/>
              </a:rPr>
              <a:t>STEP 1: Identify Your Goal</a:t>
            </a:r>
            <a:endParaRPr lang="en-US" sz="2400" b="1" dirty="0">
              <a:solidFill>
                <a:srgbClr val="232640"/>
              </a:solidFill>
              <a:latin typeface="+mj-l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246038-2DA2-2CA5-DFA3-6DB8B1314B16}"/>
              </a:ext>
            </a:extLst>
          </p:cNvPr>
          <p:cNvSpPr txBox="1"/>
          <p:nvPr/>
        </p:nvSpPr>
        <p:spPr>
          <a:xfrm>
            <a:off x="207168" y="1872580"/>
            <a:ext cx="2800350" cy="21067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CAMPAIGN STEPS:</a:t>
            </a:r>
          </a:p>
          <a:p>
            <a:endParaRPr lang="en-US" sz="2000" b="1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232640"/>
                </a:solidFill>
                <a:latin typeface="+mj-lt"/>
              </a:rPr>
              <a:t>Identify Your Goal</a:t>
            </a:r>
            <a:endParaRPr lang="en-US" sz="2000" b="1" dirty="0">
              <a:solidFill>
                <a:srgbClr val="232640"/>
              </a:solidFill>
              <a:latin typeface="+mj-lt"/>
              <a:ea typeface="Calibri Light"/>
              <a:cs typeface="Calibri Light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Select Your Channels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Plan Your Timeline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DCC9BA-67DE-C1B5-1A56-292042BB14DE}"/>
              </a:ext>
            </a:extLst>
          </p:cNvPr>
          <p:cNvSpPr txBox="1"/>
          <p:nvPr/>
        </p:nvSpPr>
        <p:spPr>
          <a:xfrm>
            <a:off x="3650457" y="787939"/>
            <a:ext cx="777954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232640"/>
                </a:solidFill>
                <a:latin typeface="+mj-lt"/>
              </a:rPr>
              <a:t>Consider your practice’s overall goal for the campaign. This will help to determine the campaign’s audience, channels and marketing focus.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CFE745-B2B2-202D-AD25-88F412F585E9}"/>
              </a:ext>
            </a:extLst>
          </p:cNvPr>
          <p:cNvSpPr txBox="1"/>
          <p:nvPr/>
        </p:nvSpPr>
        <p:spPr>
          <a:xfrm>
            <a:off x="4008965" y="1494087"/>
            <a:ext cx="1900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j-lt"/>
              </a:rPr>
              <a:t>New Patients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068CD5-5FDE-C518-E5CA-9A74A052B490}"/>
              </a:ext>
            </a:extLst>
          </p:cNvPr>
          <p:cNvSpPr txBox="1"/>
          <p:nvPr/>
        </p:nvSpPr>
        <p:spPr>
          <a:xfrm>
            <a:off x="6314508" y="1493069"/>
            <a:ext cx="2495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j-lt"/>
              </a:rPr>
              <a:t>Patients Visit More Often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252B68-A085-56A5-54F4-D5082D28C4BB}"/>
              </a:ext>
            </a:extLst>
          </p:cNvPr>
          <p:cNvSpPr txBox="1"/>
          <p:nvPr/>
        </p:nvSpPr>
        <p:spPr>
          <a:xfrm>
            <a:off x="8895741" y="1493069"/>
            <a:ext cx="2445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j-lt"/>
              </a:rPr>
              <a:t>Patients Access More Services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6F196AC-47D6-45E3-F69B-47371DEE29C4}"/>
              </a:ext>
            </a:extLst>
          </p:cNvPr>
          <p:cNvCxnSpPr>
            <a:cxnSpLocks/>
          </p:cNvCxnSpPr>
          <p:nvPr/>
        </p:nvCxnSpPr>
        <p:spPr>
          <a:xfrm>
            <a:off x="4073288" y="1806658"/>
            <a:ext cx="17714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271B33B-6CC4-5FEE-1B57-AAA782450BC7}"/>
              </a:ext>
            </a:extLst>
          </p:cNvPr>
          <p:cNvSpPr txBox="1"/>
          <p:nvPr/>
        </p:nvSpPr>
        <p:spPr>
          <a:xfrm>
            <a:off x="3828854" y="1864943"/>
            <a:ext cx="22602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+mj-lt"/>
              </a:rPr>
              <a:t>Referrals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Physician Referrals (office visits, letters, announcements, newsletters)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Patient Referrals (in-office signage, business cards)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+mj-lt"/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+mj-lt"/>
              </a:rPr>
              <a:t>External Marketing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+mj-lt"/>
              </a:rPr>
              <a:t>Direct mail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+mj-lt"/>
              </a:rPr>
              <a:t>Print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Radio/TV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Billboards/outdoor signage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+mj-lt"/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+mj-lt"/>
              </a:rPr>
              <a:t>Outreach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Health fairs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Community events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Branded promotional products/signage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bg1"/>
              </a:solidFill>
              <a:latin typeface="+mj-lt"/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+mj-lt"/>
              </a:rPr>
              <a:t>Digital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Online reviews (website, social media, Google, Yelp,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SEM campaign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SEO campaign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+mj-lt"/>
              </a:rPr>
              <a:t>Social media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5FDA15C-24A1-7EFB-D1A3-772E68ED673D}"/>
              </a:ext>
            </a:extLst>
          </p:cNvPr>
          <p:cNvCxnSpPr>
            <a:cxnSpLocks/>
          </p:cNvCxnSpPr>
          <p:nvPr/>
        </p:nvCxnSpPr>
        <p:spPr>
          <a:xfrm>
            <a:off x="9232812" y="1806658"/>
            <a:ext cx="17714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02DD6B2-FF1A-BD26-2B27-150BA9C74656}"/>
              </a:ext>
            </a:extLst>
          </p:cNvPr>
          <p:cNvCxnSpPr>
            <a:cxnSpLocks/>
          </p:cNvCxnSpPr>
          <p:nvPr/>
        </p:nvCxnSpPr>
        <p:spPr>
          <a:xfrm>
            <a:off x="6676402" y="1800846"/>
            <a:ext cx="17714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84AA640-4C70-57C5-9C12-CFDB2564EFC2}"/>
              </a:ext>
            </a:extLst>
          </p:cNvPr>
          <p:cNvSpPr txBox="1"/>
          <p:nvPr/>
        </p:nvSpPr>
        <p:spPr>
          <a:xfrm>
            <a:off x="6338283" y="1862905"/>
            <a:ext cx="22602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+mj-lt"/>
              </a:rPr>
              <a:t>Database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Patient segment letters/database mining (TNT, 4+ technology)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Bill stuffers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Newsletters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Birthday cards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+mj-lt"/>
              </a:rPr>
              <a:t>Lapsed treatment programs/treatment interval reminders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Appointment reminders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+mj-lt"/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+mj-lt"/>
              </a:rPr>
              <a:t>Internal Marketing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Brochures/collateral (multi-health self-screener, service-specific brochures)</a:t>
            </a:r>
          </a:p>
          <a:p>
            <a:endParaRPr lang="en-US" sz="1200" dirty="0">
              <a:solidFill>
                <a:schemeClr val="bg1"/>
              </a:solidFill>
              <a:latin typeface="+mj-lt"/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+mj-lt"/>
              </a:rPr>
              <a:t>Digital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Email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E-newsletters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+mj-lt"/>
              </a:rPr>
              <a:t>Social media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57D707F-C707-49B5-2ACB-CD13879CB50E}"/>
              </a:ext>
            </a:extLst>
          </p:cNvPr>
          <p:cNvSpPr txBox="1"/>
          <p:nvPr/>
        </p:nvSpPr>
        <p:spPr>
          <a:xfrm>
            <a:off x="8988378" y="1898059"/>
            <a:ext cx="226027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+mj-lt"/>
              </a:rPr>
              <a:t>External Marketing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Building signage</a:t>
            </a:r>
          </a:p>
          <a:p>
            <a:endParaRPr lang="en-US" sz="1200" dirty="0">
              <a:solidFill>
                <a:schemeClr val="bg1"/>
              </a:solidFill>
              <a:latin typeface="+mj-lt"/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+mj-lt"/>
              </a:rPr>
              <a:t>Internal Marketing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FF0000"/>
                </a:solidFill>
                <a:latin typeface="+mj-lt"/>
              </a:rPr>
              <a:t>Mediplay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 (TV slide service)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+mj-lt"/>
              </a:rPr>
              <a:t>Posters/signage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Multi-health self-screener, brochures, educational handouts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Branded promotional products</a:t>
            </a:r>
          </a:p>
          <a:p>
            <a:endParaRPr lang="en-US" sz="1200" dirty="0">
              <a:solidFill>
                <a:schemeClr val="bg1"/>
              </a:solidFill>
              <a:latin typeface="+mj-lt"/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+mj-lt"/>
              </a:rPr>
              <a:t>Exam Room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+mj-lt"/>
              </a:rPr>
              <a:t>Posters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Brochures/handouts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Anatomy chart booklets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Patient forms/processes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+mj-lt"/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+mj-lt"/>
              </a:rPr>
              <a:t>Database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Bill stuffers (open house, event, service specific, special/offer)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Newsletters (mail or digital)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+mj-lt"/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+mj-lt"/>
              </a:rPr>
              <a:t>Digital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Website (services offered)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+mj-lt"/>
              </a:rPr>
              <a:t>Social media</a:t>
            </a:r>
          </a:p>
        </p:txBody>
      </p:sp>
    </p:spTree>
    <p:extLst>
      <p:ext uri="{BB962C8B-B14F-4D97-AF65-F5344CB8AC3E}">
        <p14:creationId xmlns:p14="http://schemas.microsoft.com/office/powerpoint/2010/main" val="67078855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C2E46F-CB73-2BB6-EADA-65B89B907F30}"/>
              </a:ext>
            </a:extLst>
          </p:cNvPr>
          <p:cNvSpPr/>
          <p:nvPr/>
        </p:nvSpPr>
        <p:spPr>
          <a:xfrm>
            <a:off x="-2" y="0"/>
            <a:ext cx="3214689" cy="68580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100000">
                <a:schemeClr val="bg1"/>
              </a:gs>
              <a:gs pos="100000">
                <a:srgbClr val="8D8F9E"/>
              </a:gs>
              <a:gs pos="0">
                <a:srgbClr val="003155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FB9D30-5FEA-DC24-1803-EB4CE129F4DB}"/>
              </a:ext>
            </a:extLst>
          </p:cNvPr>
          <p:cNvSpPr txBox="1"/>
          <p:nvPr/>
        </p:nvSpPr>
        <p:spPr>
          <a:xfrm>
            <a:off x="3546548" y="300633"/>
            <a:ext cx="833437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232640"/>
                </a:solidFill>
                <a:latin typeface="+mj-lt"/>
              </a:rPr>
              <a:t>STEP 2: Select Your Channels</a:t>
            </a:r>
            <a:endParaRPr lang="en-US" sz="2400" b="1" dirty="0">
              <a:solidFill>
                <a:srgbClr val="232640"/>
              </a:solidFill>
              <a:latin typeface="+mj-l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246038-2DA2-2CA5-DFA3-6DB8B1314B16}"/>
              </a:ext>
            </a:extLst>
          </p:cNvPr>
          <p:cNvSpPr txBox="1"/>
          <p:nvPr/>
        </p:nvSpPr>
        <p:spPr>
          <a:xfrm>
            <a:off x="184947" y="1913970"/>
            <a:ext cx="2844790" cy="21067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CAMPAIGN STEPS:</a:t>
            </a:r>
          </a:p>
          <a:p>
            <a:endParaRPr lang="en-US" sz="2000" b="1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Identify Your Goal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232640"/>
                </a:solidFill>
                <a:latin typeface="+mj-lt"/>
              </a:rPr>
              <a:t>Select Your Channels</a:t>
            </a:r>
            <a:endParaRPr lang="en-US" sz="2000" b="1" dirty="0">
              <a:solidFill>
                <a:srgbClr val="232640"/>
              </a:solidFill>
              <a:latin typeface="+mj-lt"/>
              <a:ea typeface="Calibri Light"/>
              <a:cs typeface="Calibri Light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Plan Your Timeline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DCC9BA-67DE-C1B5-1A56-292042BB14DE}"/>
              </a:ext>
            </a:extLst>
          </p:cNvPr>
          <p:cNvSpPr txBox="1"/>
          <p:nvPr/>
        </p:nvSpPr>
        <p:spPr>
          <a:xfrm>
            <a:off x="3546548" y="840714"/>
            <a:ext cx="7779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32640"/>
                </a:solidFill>
                <a:latin typeface="+mj-lt"/>
              </a:rPr>
              <a:t>Based on your overall goals, work with your Fuel team to build a multi-channel strategy to effectively employ the campaign.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3B0692-7598-F9C3-1FDB-898AA8EBC09B}"/>
              </a:ext>
            </a:extLst>
          </p:cNvPr>
          <p:cNvSpPr txBox="1">
            <a:spLocks/>
          </p:cNvSpPr>
          <p:nvPr/>
        </p:nvSpPr>
        <p:spPr>
          <a:xfrm>
            <a:off x="3546548" y="1730409"/>
            <a:ext cx="4670050" cy="47380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16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b="1" dirty="0">
                <a:solidFill>
                  <a:srgbClr val="232640"/>
                </a:solidFill>
                <a:latin typeface="+mj-lt"/>
              </a:rPr>
              <a:t>Recommended Channels For New Patients: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32640"/>
                </a:solidFill>
                <a:latin typeface="+mj-lt"/>
              </a:rPr>
              <a:t>Prospecting mailer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32640"/>
                </a:solidFill>
                <a:latin typeface="+mj-lt"/>
              </a:rPr>
              <a:t>Newspaper ad/insert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32640"/>
                </a:solidFill>
                <a:latin typeface="+mj-lt"/>
              </a:rPr>
              <a:t>Social media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232640"/>
              </a:solidFill>
              <a:highlight>
                <a:srgbClr val="00FFFF"/>
              </a:highlight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b="1" dirty="0">
                <a:solidFill>
                  <a:srgbClr val="232640"/>
                </a:solidFill>
                <a:latin typeface="+mj-lt"/>
              </a:rPr>
              <a:t>Recommended Channels For Existing Patients: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32640"/>
                </a:solidFill>
                <a:latin typeface="+mj-lt"/>
              </a:rPr>
              <a:t>Posters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232640"/>
                </a:solidFill>
                <a:latin typeface="+mj-lt"/>
              </a:rPr>
              <a:t>Mediplay</a:t>
            </a:r>
            <a:endParaRPr lang="en-US" sz="1800" dirty="0">
              <a:solidFill>
                <a:srgbClr val="232640"/>
              </a:solidFill>
              <a:latin typeface="+mj-lt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32640"/>
                </a:solidFill>
                <a:latin typeface="+mj-lt"/>
              </a:rPr>
              <a:t>Social media ad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914400" lvl="1" indent="-457200" algn="l">
              <a:lnSpc>
                <a:spcPct val="100000"/>
              </a:lnSpc>
              <a:buFont typeface="+mj-lt"/>
              <a:buAutoNum type="arabicPeriod"/>
            </a:pPr>
            <a:endParaRPr lang="en-US" sz="18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lvl="1" algn="l">
              <a:lnSpc>
                <a:spcPts val="2400"/>
              </a:lnSpc>
            </a:pPr>
            <a:endParaRPr lang="en-US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9" name="Picture 8" descr="A person holding up a sign&#10;&#10;AI-generated content may be incorrect.">
            <a:extLst>
              <a:ext uri="{FF2B5EF4-FFF2-40B4-BE49-F238E27FC236}">
                <a16:creationId xmlns:a16="http://schemas.microsoft.com/office/drawing/2014/main" id="{D63852E1-85FE-8B64-733C-BAF8AF5BA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4398">
            <a:off x="8668256" y="1529222"/>
            <a:ext cx="2952102" cy="4200306"/>
          </a:xfrm>
          <a:prstGeom prst="rect">
            <a:avLst/>
          </a:prstGeom>
        </p:spPr>
      </p:pic>
      <p:pic>
        <p:nvPicPr>
          <p:cNvPr id="11" name="Picture 10" descr="A person with his hands up and a sign with music notes&#10;&#10;AI-generated content may be incorrect.">
            <a:extLst>
              <a:ext uri="{FF2B5EF4-FFF2-40B4-BE49-F238E27FC236}">
                <a16:creationId xmlns:a16="http://schemas.microsoft.com/office/drawing/2014/main" id="{DCEDBD1A-165E-1FF6-D222-7D35A2683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46778">
            <a:off x="6638159" y="3866836"/>
            <a:ext cx="1983807" cy="2845460"/>
          </a:xfrm>
          <a:prstGeom prst="rect">
            <a:avLst/>
          </a:prstGeom>
        </p:spPr>
      </p:pic>
      <p:pic>
        <p:nvPicPr>
          <p:cNvPr id="14" name="Picture 13" descr="A group of people playing instruments&#10;&#10;AI-generated content may be incorrect.">
            <a:extLst>
              <a:ext uri="{FF2B5EF4-FFF2-40B4-BE49-F238E27FC236}">
                <a16:creationId xmlns:a16="http://schemas.microsoft.com/office/drawing/2014/main" id="{93105456-F3D7-7984-2936-306966676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191" y="4872728"/>
            <a:ext cx="2079171" cy="1985272"/>
          </a:xfrm>
          <a:prstGeom prst="rect">
            <a:avLst/>
          </a:prstGeom>
        </p:spPr>
      </p:pic>
      <p:pic>
        <p:nvPicPr>
          <p:cNvPr id="16" name="Picture 15" descr="A person playing a guitar&#10;&#10;AI-generated content may be incorrect.">
            <a:extLst>
              <a:ext uri="{FF2B5EF4-FFF2-40B4-BE49-F238E27FC236}">
                <a16:creationId xmlns:a16="http://schemas.microsoft.com/office/drawing/2014/main" id="{C57C5D67-D7E6-8290-0037-53FC572720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4737" y="1536948"/>
            <a:ext cx="1282700" cy="192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32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C2E46F-CB73-2BB6-EADA-65B89B907F30}"/>
              </a:ext>
            </a:extLst>
          </p:cNvPr>
          <p:cNvSpPr/>
          <p:nvPr/>
        </p:nvSpPr>
        <p:spPr>
          <a:xfrm>
            <a:off x="-1" y="0"/>
            <a:ext cx="3214689" cy="68580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100000">
                <a:schemeClr val="bg1"/>
              </a:gs>
              <a:gs pos="100000">
                <a:srgbClr val="8D8F9E"/>
              </a:gs>
              <a:gs pos="0">
                <a:srgbClr val="003155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FB9D30-5FEA-DC24-1803-EB4CE129F4DB}"/>
              </a:ext>
            </a:extLst>
          </p:cNvPr>
          <p:cNvSpPr txBox="1"/>
          <p:nvPr/>
        </p:nvSpPr>
        <p:spPr>
          <a:xfrm>
            <a:off x="3650457" y="335269"/>
            <a:ext cx="833437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232640"/>
                </a:solidFill>
                <a:latin typeface="+mj-lt"/>
              </a:rPr>
              <a:t>STEP 3: Plan Your Timeline</a:t>
            </a:r>
            <a:endParaRPr lang="en-US" sz="2400" b="1" dirty="0">
              <a:solidFill>
                <a:srgbClr val="232640"/>
              </a:solidFill>
              <a:latin typeface="+mj-l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246038-2DA2-2CA5-DFA3-6DB8B1314B16}"/>
              </a:ext>
            </a:extLst>
          </p:cNvPr>
          <p:cNvSpPr txBox="1"/>
          <p:nvPr/>
        </p:nvSpPr>
        <p:spPr>
          <a:xfrm>
            <a:off x="184948" y="1913970"/>
            <a:ext cx="2844790" cy="21067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CAMPAIGN STEPS:</a:t>
            </a:r>
          </a:p>
          <a:p>
            <a:endParaRPr lang="en-US" sz="2000" b="1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Identify Your Goal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Select Your Channels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232640"/>
                </a:solidFill>
                <a:latin typeface="+mj-lt"/>
              </a:rPr>
              <a:t>Plan Your Timeline</a:t>
            </a:r>
            <a:endParaRPr lang="en-US" sz="2400" b="1" dirty="0">
              <a:solidFill>
                <a:srgbClr val="232640"/>
              </a:solidFill>
              <a:latin typeface="+mj-lt"/>
              <a:ea typeface="Calibri Light"/>
              <a:cs typeface="Calibri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DCC9BA-67DE-C1B5-1A56-292042BB14DE}"/>
              </a:ext>
            </a:extLst>
          </p:cNvPr>
          <p:cNvSpPr txBox="1"/>
          <p:nvPr/>
        </p:nvSpPr>
        <p:spPr>
          <a:xfrm>
            <a:off x="3650457" y="867487"/>
            <a:ext cx="7779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32640"/>
                </a:solidFill>
                <a:latin typeface="+mj-lt"/>
              </a:rPr>
              <a:t>Work with your Fuel team to set a campaign schedule that integrates all relevant channels in a timely fashion.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3270F48-6A6D-B68B-BCAE-5CD5898EF406}"/>
              </a:ext>
            </a:extLst>
          </p:cNvPr>
          <p:cNvSpPr txBox="1">
            <a:spLocks/>
          </p:cNvSpPr>
          <p:nvPr/>
        </p:nvSpPr>
        <p:spPr>
          <a:xfrm>
            <a:off x="3826834" y="2307689"/>
            <a:ext cx="6310417" cy="40117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16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232640"/>
                </a:solidFill>
                <a:latin typeface="+mj-lt"/>
              </a:rPr>
              <a:t>8+ Weeks Prior:	Broadcast + OOH Advertising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232640"/>
                </a:solidFill>
                <a:latin typeface="+mj-lt"/>
              </a:rPr>
              <a:t>6-8 Weeks Prior:	Print Mail + Print Advertising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232640"/>
                </a:solidFill>
                <a:latin typeface="+mj-lt"/>
              </a:rPr>
              <a:t>4-6 Weeks Prior:	Print Collateral + In-Office Materials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232640"/>
                </a:solidFill>
                <a:latin typeface="+mj-lt"/>
              </a:rPr>
              <a:t>3-4 Weeks Prior:	Digital Displays + Digital Advertising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232640"/>
                </a:solidFill>
                <a:latin typeface="+mj-lt"/>
              </a:rPr>
              <a:t>2-3 Weeks Prior: 	Website + Social Integrations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232640"/>
                </a:solidFill>
                <a:latin typeface="+mj-lt"/>
              </a:rPr>
              <a:t>1-2 Weeks Prior:	Train Staff on Campaign Components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232640"/>
                </a:solidFill>
                <a:latin typeface="+mj-lt"/>
              </a:rPr>
              <a:t>Campaign Week:	DON’T PUT LIFE’S GREATEST HITS ON MUTE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232640"/>
                </a:solidFill>
                <a:latin typeface="+mj-lt"/>
              </a:rPr>
              <a:t>2+ Weeks Post:	Review + Renewal of Effective Strategies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F184C35-7F68-ABF3-C5F1-7F7BBE1854D3}"/>
              </a:ext>
            </a:extLst>
          </p:cNvPr>
          <p:cNvSpPr txBox="1">
            <a:spLocks/>
          </p:cNvSpPr>
          <p:nvPr/>
        </p:nvSpPr>
        <p:spPr>
          <a:xfrm>
            <a:off x="3650457" y="1913970"/>
            <a:ext cx="6663172" cy="3937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16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232640"/>
                </a:solidFill>
                <a:latin typeface="+mj-lt"/>
              </a:rPr>
              <a:t>Sample Campaign Launch Timeline:</a:t>
            </a:r>
          </a:p>
        </p:txBody>
      </p:sp>
    </p:spTree>
    <p:extLst>
      <p:ext uri="{BB962C8B-B14F-4D97-AF65-F5344CB8AC3E}">
        <p14:creationId xmlns:p14="http://schemas.microsoft.com/office/powerpoint/2010/main" val="1510426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C2E46F-CB73-2BB6-EADA-65B89B907F30}"/>
              </a:ext>
            </a:extLst>
          </p:cNvPr>
          <p:cNvSpPr/>
          <p:nvPr/>
        </p:nvSpPr>
        <p:spPr>
          <a:xfrm>
            <a:off x="-1" y="18167"/>
            <a:ext cx="3214689" cy="68580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100000">
                <a:schemeClr val="bg1"/>
              </a:gs>
              <a:gs pos="100000">
                <a:srgbClr val="8D8F9E"/>
              </a:gs>
              <a:gs pos="0">
                <a:srgbClr val="003155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FB9D30-5FEA-DC24-1803-EB4CE129F4DB}"/>
              </a:ext>
            </a:extLst>
          </p:cNvPr>
          <p:cNvSpPr txBox="1"/>
          <p:nvPr/>
        </p:nvSpPr>
        <p:spPr>
          <a:xfrm>
            <a:off x="3650457" y="392997"/>
            <a:ext cx="833437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solidFill>
                  <a:srgbClr val="232640"/>
                </a:solidFill>
                <a:latin typeface="+mj-lt"/>
              </a:rPr>
              <a:t>Ready to Get Started?</a:t>
            </a:r>
            <a:endParaRPr lang="en-US" sz="4000" dirty="0">
              <a:solidFill>
                <a:srgbClr val="232640"/>
              </a:solidFill>
              <a:latin typeface="+mj-l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246038-2DA2-2CA5-DFA3-6DB8B1314B16}"/>
              </a:ext>
            </a:extLst>
          </p:cNvPr>
          <p:cNvSpPr txBox="1"/>
          <p:nvPr/>
        </p:nvSpPr>
        <p:spPr>
          <a:xfrm>
            <a:off x="-1" y="566678"/>
            <a:ext cx="3214688" cy="61247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  <a:latin typeface="Rastanty Cortez"/>
                <a:ea typeface="Brush Script MT" panose="03060802040406070304" pitchFamily="66" charset="-122"/>
                <a:cs typeface="Rastanty Cortez" panose="020F0502020204030204" pitchFamily="34" charset="0"/>
              </a:rPr>
              <a:t>Thanks to Our Team!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Chris Sanchez</a:t>
            </a:r>
            <a:endParaRPr lang="en-US" b="1" dirty="0">
              <a:solidFill>
                <a:schemeClr val="bg1"/>
              </a:solidFill>
              <a:latin typeface="+mj-lt"/>
              <a:ea typeface="Calibri Light"/>
              <a:cs typeface="Calibri Light"/>
            </a:endParaRPr>
          </a:p>
          <a:p>
            <a:pPr algn="ctr"/>
            <a:r>
              <a:rPr lang="en-US" i="1" dirty="0">
                <a:solidFill>
                  <a:schemeClr val="bg1"/>
                </a:solidFill>
                <a:latin typeface="+mj-lt"/>
              </a:rPr>
              <a:t>Creative Design</a:t>
            </a:r>
            <a:endParaRPr lang="en-US" i="1" dirty="0">
              <a:solidFill>
                <a:schemeClr val="bg1"/>
              </a:solidFill>
              <a:latin typeface="+mj-lt"/>
              <a:ea typeface="Calibri Light"/>
              <a:cs typeface="Calibri Light"/>
            </a:endParaRPr>
          </a:p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Lucy Weber </a:t>
            </a:r>
            <a:endParaRPr lang="en-US" b="1" dirty="0">
              <a:solidFill>
                <a:schemeClr val="bg1"/>
              </a:solidFill>
              <a:latin typeface="+mj-lt"/>
              <a:ea typeface="Calibri Light"/>
              <a:cs typeface="Calibri Light"/>
            </a:endParaRPr>
          </a:p>
          <a:p>
            <a:pPr algn="ctr"/>
            <a:r>
              <a:rPr lang="en-US" i="1" dirty="0">
                <a:solidFill>
                  <a:schemeClr val="bg1"/>
                </a:solidFill>
                <a:latin typeface="+mj-lt"/>
              </a:rPr>
              <a:t>Content/Copy</a:t>
            </a:r>
          </a:p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Laura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Halko</a:t>
            </a:r>
            <a:endParaRPr lang="en-US" b="1" dirty="0">
              <a:solidFill>
                <a:schemeClr val="bg1"/>
              </a:solidFill>
              <a:latin typeface="+mj-lt"/>
              <a:ea typeface="Calibri Light"/>
              <a:cs typeface="Calibri Light"/>
            </a:endParaRPr>
          </a:p>
          <a:p>
            <a:pPr algn="ctr"/>
            <a:r>
              <a:rPr lang="en-US" i="1" dirty="0">
                <a:solidFill>
                  <a:schemeClr val="bg1"/>
                </a:solidFill>
                <a:latin typeface="+mj-lt"/>
              </a:rPr>
              <a:t>Account Manager</a:t>
            </a:r>
          </a:p>
          <a:p>
            <a:pPr algn="ctr"/>
            <a:endParaRPr lang="en-US" i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Brian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Beazely</a:t>
            </a:r>
            <a:endParaRPr lang="en-US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i="1" dirty="0">
                <a:solidFill>
                  <a:schemeClr val="bg1"/>
                </a:solidFill>
                <a:latin typeface="+mj-lt"/>
              </a:rPr>
              <a:t>SAM</a:t>
            </a:r>
          </a:p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  <a:ea typeface="Calibri Light"/>
                <a:cs typeface="Calibri Light"/>
              </a:rPr>
              <a:t>Theo Marais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latin typeface="+mj-lt"/>
              </a:rPr>
              <a:t>Marketing Director</a:t>
            </a:r>
          </a:p>
          <a:p>
            <a:pPr algn="ctr"/>
            <a:endParaRPr lang="en-US" i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Ryan Green, Rylee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Erdwins</a:t>
            </a:r>
            <a:endParaRPr lang="en-US" b="1" dirty="0">
              <a:solidFill>
                <a:schemeClr val="bg1"/>
              </a:solidFill>
              <a:latin typeface="+mj-lt"/>
              <a:ea typeface="Calibri Light"/>
              <a:cs typeface="Calibri Light"/>
            </a:endParaRPr>
          </a:p>
          <a:p>
            <a:pPr algn="ctr"/>
            <a:r>
              <a:rPr lang="en-US" i="1" dirty="0">
                <a:solidFill>
                  <a:schemeClr val="bg1"/>
                </a:solidFill>
                <a:latin typeface="+mj-lt"/>
              </a:rPr>
              <a:t>Account Coordinators</a:t>
            </a:r>
          </a:p>
          <a:p>
            <a:pPr algn="ctr"/>
            <a:endParaRPr lang="en-US" sz="2000" i="1" dirty="0">
              <a:solidFill>
                <a:srgbClr val="07B084"/>
              </a:solidFill>
              <a:latin typeface="+mj-lt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3270F48-6A6D-B68B-BCAE-5CD5898EF406}"/>
              </a:ext>
            </a:extLst>
          </p:cNvPr>
          <p:cNvSpPr txBox="1">
            <a:spLocks/>
          </p:cNvSpPr>
          <p:nvPr/>
        </p:nvSpPr>
        <p:spPr>
          <a:xfrm>
            <a:off x="3650457" y="1837553"/>
            <a:ext cx="6310417" cy="16096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16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32640"/>
                </a:solidFill>
                <a:latin typeface="+mj-lt"/>
                <a:ea typeface="Open Sans"/>
                <a:cs typeface="Calibri"/>
              </a:rPr>
              <a:t>Browse campaign templates </a:t>
            </a:r>
            <a:r>
              <a:rPr lang="en-US" sz="1800" dirty="0">
                <a:solidFill>
                  <a:srgbClr val="232640"/>
                </a:solidFill>
                <a:latin typeface="+mj-lt"/>
                <a:ea typeface="Open Sans"/>
                <a:cs typeface="Calibri"/>
                <a:hlinkClick r:id="rId3"/>
              </a:rPr>
              <a:t>HERE!</a:t>
            </a:r>
            <a:r>
              <a:rPr lang="en-US" sz="1800" dirty="0">
                <a:solidFill>
                  <a:srgbClr val="232640"/>
                </a:solidFill>
                <a:latin typeface="+mj-lt"/>
                <a:ea typeface="Open Sans"/>
                <a:cs typeface="Calibri"/>
              </a:rPr>
              <a:t>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32640"/>
                </a:solidFill>
                <a:latin typeface="+mj-lt"/>
                <a:ea typeface="Open Sans"/>
                <a:cs typeface="Calibri"/>
              </a:rPr>
              <a:t>Discuss any potential ideas, questions or concerns with your leadership team and key stakeholders.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32640"/>
                </a:solidFill>
                <a:latin typeface="+mj-lt"/>
              </a:rPr>
              <a:t>Schedule a call with your regional Fuel team to begin planning.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F184C35-7F68-ABF3-C5F1-7F7BBE1854D3}"/>
              </a:ext>
            </a:extLst>
          </p:cNvPr>
          <p:cNvSpPr txBox="1">
            <a:spLocks/>
          </p:cNvSpPr>
          <p:nvPr/>
        </p:nvSpPr>
        <p:spPr>
          <a:xfrm>
            <a:off x="3650457" y="1441118"/>
            <a:ext cx="6663172" cy="3937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16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232640"/>
                </a:solidFill>
                <a:latin typeface="+mj-lt"/>
                <a:ea typeface="Open Sans"/>
                <a:cs typeface="Calibri"/>
              </a:rPr>
              <a:t>Next Steps for Your Campaign:</a:t>
            </a:r>
          </a:p>
        </p:txBody>
      </p:sp>
    </p:spTree>
    <p:extLst>
      <p:ext uri="{BB962C8B-B14F-4D97-AF65-F5344CB8AC3E}">
        <p14:creationId xmlns:p14="http://schemas.microsoft.com/office/powerpoint/2010/main" val="321013831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4f62879d-f8a3-488d-b958-fb991f59ac3a" xsi:nil="true"/>
    <SharedWithUsers xmlns="66314904-253a-4260-9f46-6e568a1b322b">
      <UserInfo>
        <DisplayName/>
        <AccountId xsi:nil="true"/>
        <AccountType/>
      </UserInfo>
    </SharedWithUsers>
    <lcf76f155ced4ddcb4097134ff3c332f xmlns="4f62879d-f8a3-488d-b958-fb991f59ac3a">
      <Terms xmlns="http://schemas.microsoft.com/office/infopath/2007/PartnerControls"/>
    </lcf76f155ced4ddcb4097134ff3c332f>
    <TaxCatchAll xmlns="66314904-253a-4260-9f46-6e568a1b322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7B8D53BB97B64F9C48E589B0D0CC49" ma:contentTypeVersion="18" ma:contentTypeDescription="Create a new document." ma:contentTypeScope="" ma:versionID="592cecae1cbdd9ee91921de09b4bf160">
  <xsd:schema xmlns:xsd="http://www.w3.org/2001/XMLSchema" xmlns:xs="http://www.w3.org/2001/XMLSchema" xmlns:p="http://schemas.microsoft.com/office/2006/metadata/properties" xmlns:ns2="66314904-253a-4260-9f46-6e568a1b322b" xmlns:ns3="4f62879d-f8a3-488d-b958-fb991f59ac3a" targetNamespace="http://schemas.microsoft.com/office/2006/metadata/properties" ma:root="true" ma:fieldsID="f3b6d2927effd7ca3218e389a606cb33" ns2:_="" ns3:_="">
    <xsd:import namespace="66314904-253a-4260-9f46-6e568a1b322b"/>
    <xsd:import namespace="4f62879d-f8a3-488d-b958-fb991f59ac3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14904-253a-4260-9f46-6e568a1b322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ee4a870-c7f6-4aa4-a1d0-582904d22caa}" ma:internalName="TaxCatchAll" ma:showField="CatchAllData" ma:web="66314904-253a-4260-9f46-6e568a1b32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2879d-f8a3-488d-b958-fb991f59ac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c89033-407d-4c6a-ab07-72146cf8b9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5B2969-4B0A-448E-9F69-C44B3DDB6395}">
  <ds:schemaRefs>
    <ds:schemaRef ds:uri="http://schemas.microsoft.com/office/2006/metadata/properties"/>
    <ds:schemaRef ds:uri="http://schemas.microsoft.com/office/infopath/2007/PartnerControls"/>
    <ds:schemaRef ds:uri="4f62879d-f8a3-488d-b958-fb991f59ac3a"/>
    <ds:schemaRef ds:uri="66314904-253a-4260-9f46-6e568a1b322b"/>
  </ds:schemaRefs>
</ds:datastoreItem>
</file>

<file path=customXml/itemProps2.xml><?xml version="1.0" encoding="utf-8"?>
<ds:datastoreItem xmlns:ds="http://schemas.openxmlformats.org/officeDocument/2006/customXml" ds:itemID="{9F31DA13-34C9-4B63-A8DC-419BF6AB1B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314904-253a-4260-9f46-6e568a1b322b"/>
    <ds:schemaRef ds:uri="4f62879d-f8a3-488d-b958-fb991f59ac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7D5E00-94A8-4F97-8EB8-C6AE37F02A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14091</TotalTime>
  <Words>574</Words>
  <Application>Microsoft Office PowerPoint</Application>
  <PresentationFormat>Widescreen</PresentationFormat>
  <Paragraphs>141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Rastanty Cortez</vt:lpstr>
      <vt:lpstr>Office Theme</vt:lpstr>
      <vt:lpstr>DON’T PUT YOUR LIFE’S GREATEST HITS ON MUTE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CAMPAIGN TITLE</dc:title>
  <dc:creator>Stacy Walker</dc:creator>
  <cp:lastModifiedBy>Vanessa Hoang</cp:lastModifiedBy>
  <cp:revision>104</cp:revision>
  <dcterms:created xsi:type="dcterms:W3CDTF">2023-12-28T18:37:40Z</dcterms:created>
  <dcterms:modified xsi:type="dcterms:W3CDTF">2025-03-03T22:42:38Z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0x0101005B7B8D53BB97B64F9C48E589B0D0CC49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_activity">
    <vt:lpwstr>{"FileActivityType":"9","FileActivityTimeStamp":"2024-02-06T18:09:03.673Z","FileActivityUsersOnPage":[{"DisplayName":"Stacy Walker","Id":"swalker@fuelmedical.com"}],"FileActivityNavigationId":null}</vt:lpwstr>
  </property>
  <property fmtid="{D5CDD505-2E9C-101B-9397-08002B2CF9AE}" pid="9" name="TriggerFlowInfo">
    <vt:lpwstr/>
  </property>
</Properties>
</file>